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75" r:id="rId6"/>
    <p:sldId id="268" r:id="rId7"/>
    <p:sldId id="276" r:id="rId8"/>
    <p:sldId id="277" r:id="rId9"/>
    <p:sldId id="280" r:id="rId10"/>
    <p:sldId id="278" r:id="rId11"/>
    <p:sldId id="279" r:id="rId12"/>
    <p:sldId id="28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81" autoAdjust="0"/>
  </p:normalViewPr>
  <p:slideViewPr>
    <p:cSldViewPr snapToGrid="0">
      <p:cViewPr varScale="1">
        <p:scale>
          <a:sx n="87" d="100"/>
          <a:sy n="87" d="100"/>
        </p:scale>
        <p:origin x="14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C710-0F2E-44C1-AB8E-14CD6404A2B4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B69-4572-45DB-B2A5-EEA188F2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3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26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Roboto"/>
              </a:rPr>
              <a:t>В случае с моделированием персонажей, либо существ, сетка будет деформироваться во время анимации, а это значит, что в этом случае правильная топология важна для корректной и чистой работы анимации, она облегчит жизнь аниматору и, опять же, позволит легко и быстро работать над правками и изменениями сетки модели.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8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\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6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B6FA-F8B0-40B6-B0A3-09F2EF77705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B95-DB6B-9B71-E71E-ACFC77DE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880" y="542494"/>
            <a:ext cx="9856237" cy="31603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3D-моделирование, анимация, разработка интерактивных объектов в </a:t>
            </a:r>
            <a:r>
              <a:rPr lang="ru-RU" b="1" dirty="0" err="1"/>
              <a:t>Unreal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/>
              <a:t> 4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15591D-693A-5348-2C7D-B99BEEC6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55739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err="1">
                <a:latin typeface="+mj-lt"/>
              </a:rPr>
              <a:t>Редколис</a:t>
            </a:r>
            <a:r>
              <a:rPr lang="ru-RU" dirty="0">
                <a:latin typeface="+mj-lt"/>
              </a:rPr>
              <a:t> Р</a:t>
            </a:r>
            <a:r>
              <a:rPr lang="en-US" dirty="0">
                <a:latin typeface="+mj-lt"/>
              </a:rPr>
              <a:t>.</a:t>
            </a:r>
            <a:r>
              <a:rPr lang="ru-RU" dirty="0">
                <a:latin typeface="+mj-lt"/>
              </a:rPr>
              <a:t>Р. РК6-72Б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52E6ECB2-091E-D86D-762A-F84B7D9E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Ригинг</a:t>
            </a:r>
            <a:r>
              <a:rPr lang="ru-RU" b="1" dirty="0"/>
              <a:t> интерактивной модели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-1678006" y="6123543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10 Поза испуга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8A3BA8-B915-48BD-9C04-943B8BAB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10" y="1559686"/>
            <a:ext cx="481783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Ригинг</a:t>
            </a:r>
            <a:r>
              <a:rPr lang="ru-RU" dirty="0"/>
              <a:t> позволяет в краткие сроки создавать нужные позы и анимации модели с помощью </a:t>
            </a:r>
            <a:r>
              <a:rPr lang="ru-RU" dirty="0" err="1"/>
              <a:t>кейфреймов</a:t>
            </a:r>
            <a:endParaRPr lang="ru-RU" sz="2000" dirty="0"/>
          </a:p>
          <a:p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0D398-A306-425C-BA65-0949D1C1A1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9" y="3170104"/>
            <a:ext cx="2448884" cy="29534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EF5B01-2173-4D88-B69A-D0C75491C1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0" y="3170105"/>
            <a:ext cx="2376852" cy="29534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BED5BE7-D984-4CBA-A3EC-AD631AA685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3722" y="2191622"/>
            <a:ext cx="5715635" cy="3931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146C2C-FB78-4D21-A459-2E3B9098B41A}"/>
              </a:ext>
            </a:extLst>
          </p:cNvPr>
          <p:cNvSpPr txBox="1"/>
          <p:nvPr/>
        </p:nvSpPr>
        <p:spPr>
          <a:xfrm>
            <a:off x="4076189" y="6171684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11 Интерфейс создания анимации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856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интерактивных действий модели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3461383" y="5735121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13 Замена базового манекена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8A3BA8-B915-48BD-9C04-943B8BAB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10" y="1559686"/>
            <a:ext cx="4817837" cy="4351338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544BF5-BF39-4A86-93E4-223C588144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70523" y="1527797"/>
            <a:ext cx="4533900" cy="4229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EFCFE9-42D7-46DB-8726-79091AD64F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7577" y="1312961"/>
            <a:ext cx="2511220" cy="4791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70396A-6F30-4134-A518-8B254C5B5057}"/>
              </a:ext>
            </a:extLst>
          </p:cNvPr>
          <p:cNvSpPr txBox="1"/>
          <p:nvPr/>
        </p:nvSpPr>
        <p:spPr>
          <a:xfrm>
            <a:off x="-1862163" y="6135333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12 параметры импорта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122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логики действий модели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-1295701" y="5261589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14 Логика действий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8A3BA8-B915-48BD-9C04-943B8BAB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10" y="1559686"/>
            <a:ext cx="4817837" cy="4351338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9B7071-5594-49DF-9500-02A5F22F04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9980" y="2148749"/>
            <a:ext cx="5862020" cy="3058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381E6A-7825-47B0-8330-8023DF9EB8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3310" y="2014070"/>
            <a:ext cx="5812679" cy="3193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28B9DE-D009-40DA-AE2E-9DF48F3E943E}"/>
              </a:ext>
            </a:extLst>
          </p:cNvPr>
          <p:cNvSpPr txBox="1"/>
          <p:nvPr/>
        </p:nvSpPr>
        <p:spPr>
          <a:xfrm>
            <a:off x="4001576" y="5264814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15 Подключение логики действий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569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76A-2BDC-D8F4-A80A-9C74B3A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F5F6-2517-D14B-FD87-6BCA38DB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Получены знания в области компьютерного моделирования их виды и методы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Изучены и на практике применены знания манипуляции полигонами применяя управляемые элементы (кости).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Изучены программные средства для компьютерного моделирования и на практике применены: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создания модели с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ригом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скелета, текстуры и анимацией 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Marvelous Designer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создания одежды и её симуляции на модель.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Изучены форматы экспорта и импорта моделей между программными средствами 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 с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UV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-развёрткой и картой текстурой.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63055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Импорт и перевод модели в игровую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AA7D-4100-8077-4ED6-31F0C885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</a:t>
            </a:r>
            <a:r>
              <a:rPr lang="ru-RU" sz="1800" dirty="0"/>
              <a:t>13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5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614-BE86-F279-8B7C-CAB2F12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8FA-81CD-10EB-69E4-34BEF400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5885"/>
          </a:xfrm>
        </p:spPr>
        <p:txBody>
          <a:bodyPr/>
          <a:lstStyle/>
          <a:p>
            <a:r>
              <a:rPr lang="ru-RU" dirty="0">
                <a:latin typeface="+mj-lt"/>
              </a:rPr>
              <a:t>Цель работы: разработать интерактивную 3</a:t>
            </a:r>
            <a:r>
              <a:rPr lang="en-US" dirty="0">
                <a:latin typeface="+mj-lt"/>
              </a:rPr>
              <a:t>d-</a:t>
            </a:r>
            <a:r>
              <a:rPr lang="ru-RU" dirty="0">
                <a:latin typeface="+mj-lt"/>
              </a:rPr>
              <a:t>модель с использованием трёхмерного движка </a:t>
            </a:r>
            <a:r>
              <a:rPr lang="en-US" dirty="0">
                <a:latin typeface="+mj-lt"/>
              </a:rPr>
              <a:t>Unreal Engine 4.</a:t>
            </a:r>
            <a:r>
              <a:rPr lang="ru-RU" dirty="0">
                <a:latin typeface="+mj-lt"/>
              </a:rPr>
              <a:t> </a:t>
            </a: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Изучить виды 3</a:t>
            </a:r>
            <a:r>
              <a:rPr lang="en-US" dirty="0">
                <a:latin typeface="+mj-lt"/>
              </a:rPr>
              <a:t>d </a:t>
            </a:r>
            <a:r>
              <a:rPr lang="ru-RU" dirty="0">
                <a:latin typeface="+mj-lt"/>
              </a:rPr>
              <a:t>моделирования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С помощью программно-аппаратного обеспечение создать интерактивную модель</a:t>
            </a:r>
            <a:endParaRPr lang="en-US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Изучить методы переноса моделей из разных программных средств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86BBDF-AC08-2D08-DF92-2A85D79E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ru-RU" sz="1800" dirty="0"/>
              <a:t>13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00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88A-F698-F8E4-6580-843D262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понятия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C43-CB18-3E75-EA13-82482E2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Скульптинг</a:t>
            </a:r>
            <a:r>
              <a:rPr lang="en-US" dirty="0">
                <a:latin typeface="+mj-lt"/>
              </a:rPr>
              <a:t> (Sculpting) –</a:t>
            </a:r>
            <a:r>
              <a:rPr lang="ru-RU" dirty="0">
                <a:latin typeface="+mj-lt"/>
              </a:rPr>
              <a:t> процесс создания 3D-объекта из материала, который условно можно назвать «виртуальной глиной».</a:t>
            </a:r>
          </a:p>
          <a:p>
            <a:r>
              <a:rPr lang="ru-RU" dirty="0">
                <a:latin typeface="+mj-lt"/>
              </a:rPr>
              <a:t>Риг - набор зависимостей между управляющими и управляемыми элементами, созданный таким образом, чтобы управляющих элементов было меньше, чем управляемых.</a:t>
            </a:r>
          </a:p>
          <a:p>
            <a:r>
              <a:rPr lang="ru-RU" dirty="0">
                <a:latin typeface="+mj-lt"/>
              </a:rPr>
              <a:t>Меш (</a:t>
            </a:r>
            <a:r>
              <a:rPr lang="en-US" dirty="0">
                <a:latin typeface="+mj-lt"/>
              </a:rPr>
              <a:t>mesh) – 3d-</a:t>
            </a:r>
            <a:r>
              <a:rPr lang="ru-RU" dirty="0">
                <a:latin typeface="+mj-lt"/>
              </a:rPr>
              <a:t>сетка объекта.</a:t>
            </a:r>
          </a:p>
          <a:p>
            <a:r>
              <a:rPr lang="ru-RU" dirty="0">
                <a:latin typeface="+mj-lt"/>
              </a:rPr>
              <a:t>Материал – совокупность параметров, определяющих поведение света при взаимодействии с поверхностью объекта.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7D0CF0-F6D0-CAF5-AFF9-B8F8E2D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en-US" sz="1800" dirty="0"/>
              <a:t> / </a:t>
            </a:r>
            <a:r>
              <a:rPr lang="ru-RU" sz="18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7963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Виды 3</a:t>
            </a:r>
            <a:r>
              <a:rPr lang="en-US" b="1" dirty="0"/>
              <a:t>d </a:t>
            </a:r>
            <a:r>
              <a:rPr lang="ru-RU" b="1" dirty="0"/>
              <a:t>моделирования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252D9-6883-EB1E-27B7-35C3A204955B}"/>
              </a:ext>
            </a:extLst>
          </p:cNvPr>
          <p:cNvSpPr txBox="1"/>
          <p:nvPr/>
        </p:nvSpPr>
        <p:spPr>
          <a:xfrm>
            <a:off x="7259458" y="4542188"/>
            <a:ext cx="3775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2. разница между полигональным и </a:t>
            </a:r>
            <a:r>
              <a:rPr lang="en-US" dirty="0">
                <a:latin typeface="+mj-lt"/>
              </a:rPr>
              <a:t>NURBS </a:t>
            </a:r>
            <a:r>
              <a:rPr lang="ru-RU" dirty="0">
                <a:latin typeface="+mj-lt"/>
              </a:rPr>
              <a:t>моделированием</a:t>
            </a:r>
            <a:endParaRPr lang="en-US" dirty="0"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ru-RU" sz="1800" dirty="0"/>
              <a:t>13</a:t>
            </a:r>
            <a:endParaRPr lang="en-US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132DF5-F783-4705-AD3A-519A6E7F00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83" y="1937398"/>
            <a:ext cx="5514556" cy="260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FA3707-C057-4933-987E-13803A6A98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4" y="1937398"/>
            <a:ext cx="4630738" cy="260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4ACA3-020D-4920-813B-1D9B7C5C70E2}"/>
              </a:ext>
            </a:extLst>
          </p:cNvPr>
          <p:cNvSpPr txBox="1"/>
          <p:nvPr/>
        </p:nvSpPr>
        <p:spPr>
          <a:xfrm>
            <a:off x="847630" y="4542188"/>
            <a:ext cx="37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</a:t>
            </a:r>
            <a:r>
              <a:rPr lang="en-US" dirty="0">
                <a:latin typeface="+mj-lt"/>
              </a:rPr>
              <a:t>.</a:t>
            </a:r>
            <a:r>
              <a:rPr lang="ru-RU" dirty="0">
                <a:latin typeface="+mj-lt"/>
              </a:rPr>
              <a:t> Пример точного моделирования САПР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9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Виды 3</a:t>
            </a:r>
            <a:r>
              <a:rPr lang="en-US" b="1" dirty="0"/>
              <a:t>d </a:t>
            </a:r>
            <a:r>
              <a:rPr lang="ru-RU" b="1" dirty="0"/>
              <a:t>моделирования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DEFBF-82D7-633A-FC3E-1922EB08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8" y="1597025"/>
            <a:ext cx="5121924" cy="489585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Применения полигонального моделирования</a:t>
            </a:r>
          </a:p>
          <a:p>
            <a:r>
              <a:rPr lang="ru-RU" dirty="0">
                <a:latin typeface="+mj-lt"/>
              </a:rPr>
              <a:t>Анимация (кинематография)</a:t>
            </a:r>
          </a:p>
          <a:p>
            <a:r>
              <a:rPr lang="ru-RU" dirty="0">
                <a:latin typeface="+mj-lt"/>
              </a:rPr>
              <a:t>Симуляции</a:t>
            </a:r>
          </a:p>
          <a:p>
            <a:r>
              <a:rPr lang="ru-RU" dirty="0">
                <a:latin typeface="+mj-lt"/>
              </a:rPr>
              <a:t>3</a:t>
            </a:r>
            <a:r>
              <a:rPr lang="en-US" dirty="0">
                <a:latin typeface="+mj-lt"/>
              </a:rPr>
              <a:t>d</a:t>
            </a:r>
            <a:r>
              <a:rPr lang="ru-RU" dirty="0">
                <a:latin typeface="+mj-lt"/>
              </a:rPr>
              <a:t>-печать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252D9-6883-EB1E-27B7-35C3A204955B}"/>
              </a:ext>
            </a:extLst>
          </p:cNvPr>
          <p:cNvSpPr txBox="1"/>
          <p:nvPr/>
        </p:nvSpPr>
        <p:spPr>
          <a:xfrm>
            <a:off x="6722878" y="4719268"/>
            <a:ext cx="37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3</a:t>
            </a:r>
            <a:r>
              <a:rPr lang="en-US" dirty="0">
                <a:latin typeface="+mj-lt"/>
              </a:rPr>
              <a:t>.</a:t>
            </a:r>
            <a:r>
              <a:rPr lang="ru-RU" dirty="0">
                <a:latin typeface="+mj-lt"/>
              </a:rPr>
              <a:t> базовые элементы полигонального моделирования</a:t>
            </a:r>
            <a:endParaRPr lang="en-US" dirty="0"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DE5A41-016C-4082-8084-FA8C7685BC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12" y="1608462"/>
            <a:ext cx="6518946" cy="30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 проблемы при моделирование в </a:t>
            </a:r>
            <a:r>
              <a:rPr lang="en-US" b="1" dirty="0"/>
              <a:t>Blender 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-1679384" y="5264778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4 Неправильная топология сетки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6A17B0-5134-488F-AD7D-81C74E6DA9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6776" y="1579958"/>
            <a:ext cx="5038381" cy="36980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C7AE2E-797A-4768-9D3E-6D80F42D48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78243" y="1579957"/>
            <a:ext cx="4475557" cy="3701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EDBCB8-1862-433D-84D8-9D3FC96AA906}"/>
              </a:ext>
            </a:extLst>
          </p:cNvPr>
          <p:cNvSpPr txBox="1"/>
          <p:nvPr/>
        </p:nvSpPr>
        <p:spPr>
          <a:xfrm>
            <a:off x="4410671" y="5264778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5 Правильная топология сетки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298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Моделирование в </a:t>
            </a:r>
            <a:r>
              <a:rPr lang="en-US" b="1" dirty="0"/>
              <a:t>Marvelous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918F8-0330-8E3D-C499-1FAA85DB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D9E362-1AD4-4E9C-971D-D5E1CB801C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91" y="1502327"/>
            <a:ext cx="2919701" cy="389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09FE31-2C51-475A-A4FA-A51BCBB6AAD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16" y="1502326"/>
            <a:ext cx="3723701" cy="3853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F1A8B-998A-4628-903C-6C95D30AEF56}"/>
              </a:ext>
            </a:extLst>
          </p:cNvPr>
          <p:cNvSpPr txBox="1"/>
          <p:nvPr/>
        </p:nvSpPr>
        <p:spPr>
          <a:xfrm>
            <a:off x="1390650" y="5345290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6 Правильная топология сетки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3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Экспорт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3432035" y="5207485"/>
            <a:ext cx="941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7 </a:t>
            </a:r>
            <a:r>
              <a:rPr lang="en-US" dirty="0">
                <a:latin typeface="+mj-lt"/>
              </a:rPr>
              <a:t>UV-</a:t>
            </a:r>
            <a:r>
              <a:rPr lang="ru-RU" dirty="0">
                <a:latin typeface="+mj-lt"/>
              </a:rPr>
              <a:t>Карта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8A3BA8-B915-48BD-9C04-943B8BAB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10" y="1559686"/>
            <a:ext cx="481783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Стандартный формат экспорта и импорта моделей производится в </a:t>
            </a:r>
            <a:r>
              <a:rPr lang="en-US" dirty="0"/>
              <a:t>FBX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Преимущества</a:t>
            </a:r>
            <a:r>
              <a:rPr lang="en-US" sz="2000" dirty="0"/>
              <a:t>:</a:t>
            </a:r>
          </a:p>
          <a:p>
            <a:r>
              <a:rPr lang="en-US" sz="2000" dirty="0"/>
              <a:t>C</a:t>
            </a:r>
            <a:r>
              <a:rPr lang="ru-RU" sz="2000" dirty="0"/>
              <a:t>охраняет текстуры и изображения</a:t>
            </a:r>
          </a:p>
          <a:p>
            <a:r>
              <a:rPr lang="ru-RU" sz="2000" dirty="0"/>
              <a:t>Топологию модели</a:t>
            </a:r>
          </a:p>
          <a:p>
            <a:r>
              <a:rPr lang="ru-RU" sz="2000" dirty="0"/>
              <a:t>Риг</a:t>
            </a:r>
          </a:p>
          <a:p>
            <a:r>
              <a:rPr lang="en-US" sz="2000" dirty="0"/>
              <a:t>UV-</a:t>
            </a:r>
            <a:r>
              <a:rPr lang="ru-RU" sz="2000" dirty="0"/>
              <a:t>карты</a:t>
            </a:r>
          </a:p>
          <a:p>
            <a:r>
              <a:rPr lang="ru-RU" sz="2000" dirty="0"/>
              <a:t>Анимации</a:t>
            </a:r>
          </a:p>
          <a:p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8C00D6-5B48-42C1-A0B0-BE093D6CA0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51117" y="1150736"/>
            <a:ext cx="4172536" cy="40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 автоматических весов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838200" y="5113648"/>
            <a:ext cx="53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8 Скелет без весов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1</a:t>
            </a:r>
            <a:r>
              <a:rPr lang="ru-RU" sz="1800" dirty="0"/>
              <a:t>3</a:t>
            </a:r>
            <a:endParaRPr lang="en-US" sz="18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8A3BA8-B915-48BD-9C04-943B8BAB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074" y="1559686"/>
            <a:ext cx="4817837" cy="4351338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ED8EF0-F32C-40EE-839C-1CBB1E88AD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03834" cy="34647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01265B-D48D-44B4-9286-6F420D61F9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94" y="1660492"/>
            <a:ext cx="5154395" cy="3494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194892-B375-4377-BA18-AAFB46273AF1}"/>
              </a:ext>
            </a:extLst>
          </p:cNvPr>
          <p:cNvSpPr txBox="1"/>
          <p:nvPr/>
        </p:nvSpPr>
        <p:spPr>
          <a:xfrm>
            <a:off x="6200174" y="5113648"/>
            <a:ext cx="53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9 Скелет с проблемными весами</a:t>
            </a:r>
          </a:p>
        </p:txBody>
      </p:sp>
    </p:spTree>
    <p:extLst>
      <p:ext uri="{BB962C8B-B14F-4D97-AF65-F5344CB8AC3E}">
        <p14:creationId xmlns:p14="http://schemas.microsoft.com/office/powerpoint/2010/main" val="43458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4213</TotalTime>
  <Words>517</Words>
  <Application>Microsoft Office PowerPoint</Application>
  <PresentationFormat>Широкоэкранный</PresentationFormat>
  <Paragraphs>84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Symbol</vt:lpstr>
      <vt:lpstr>Times New Roman</vt:lpstr>
      <vt:lpstr>Office Theme</vt:lpstr>
      <vt:lpstr>3D-моделирование, анимация, разработка интерактивных объектов в Unreal Engine 4</vt:lpstr>
      <vt:lpstr>Постановка задачи</vt:lpstr>
      <vt:lpstr>Основные понятия</vt:lpstr>
      <vt:lpstr>Виды 3d моделирования</vt:lpstr>
      <vt:lpstr>Виды 3d моделирования</vt:lpstr>
      <vt:lpstr>Решение проблемы при моделирование в Blender 3d</vt:lpstr>
      <vt:lpstr>Моделирование в Marvelous Designer</vt:lpstr>
      <vt:lpstr>Экспорт</vt:lpstr>
      <vt:lpstr>Проблема автоматических весов</vt:lpstr>
      <vt:lpstr>Ригинг интерактивной модели</vt:lpstr>
      <vt:lpstr>Создание интерактивных действий модели</vt:lpstr>
      <vt:lpstr>Создание логики действий модели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lol</dc:title>
  <dc:creator>LocalAdmin</dc:creator>
  <cp:lastModifiedBy>admin</cp:lastModifiedBy>
  <cp:revision>236</cp:revision>
  <dcterms:created xsi:type="dcterms:W3CDTF">2022-06-19T16:44:14Z</dcterms:created>
  <dcterms:modified xsi:type="dcterms:W3CDTF">2023-12-23T23:03:34Z</dcterms:modified>
</cp:coreProperties>
</file>